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sldIdLst>
    <p:sldId id="375" r:id="rId3"/>
    <p:sldId id="369" r:id="rId4"/>
    <p:sldId id="372" r:id="rId5"/>
    <p:sldId id="370" r:id="rId6"/>
    <p:sldId id="371" r:id="rId7"/>
  </p:sldIdLst>
  <p:sldSz cx="9144000" cy="6858000" type="screen4x3"/>
  <p:notesSz cx="9144000" cy="6858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30066" y="294259"/>
            <a:ext cx="2483866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6939" y="4969840"/>
            <a:ext cx="7310120" cy="941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82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7710" y="1995297"/>
            <a:ext cx="3285490" cy="4227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5028" y="1949323"/>
            <a:ext cx="3496309" cy="429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1F1F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4933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937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003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755463"/>
          </a:xfrm>
        </p:spPr>
        <p:txBody>
          <a:bodyPr lIns="0" tIns="0" rIns="0" bIns="0"/>
          <a:lstStyle>
            <a:lvl1pPr>
              <a:defRPr sz="4909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84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3185" y="446658"/>
            <a:ext cx="643762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 u="heavy">
                <a:solidFill>
                  <a:srgbClr val="00AFE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3874" y="1790141"/>
            <a:ext cx="8096250" cy="38677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53601" y="767714"/>
            <a:ext cx="5436795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503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11719">
        <a:defRPr>
          <a:latin typeface="+mn-lt"/>
          <a:ea typeface="+mn-ea"/>
          <a:cs typeface="+mn-cs"/>
        </a:defRPr>
      </a:lvl2pPr>
      <a:lvl3pPr marL="623438">
        <a:defRPr>
          <a:latin typeface="+mn-lt"/>
          <a:ea typeface="+mn-ea"/>
          <a:cs typeface="+mn-cs"/>
        </a:defRPr>
      </a:lvl3pPr>
      <a:lvl4pPr marL="935157">
        <a:defRPr>
          <a:latin typeface="+mn-lt"/>
          <a:ea typeface="+mn-ea"/>
          <a:cs typeface="+mn-cs"/>
        </a:defRPr>
      </a:lvl4pPr>
      <a:lvl5pPr marL="1246876">
        <a:defRPr>
          <a:latin typeface="+mn-lt"/>
          <a:ea typeface="+mn-ea"/>
          <a:cs typeface="+mn-cs"/>
        </a:defRPr>
      </a:lvl5pPr>
      <a:lvl6pPr marL="1558595">
        <a:defRPr>
          <a:latin typeface="+mn-lt"/>
          <a:ea typeface="+mn-ea"/>
          <a:cs typeface="+mn-cs"/>
        </a:defRPr>
      </a:lvl6pPr>
      <a:lvl7pPr marL="1870314">
        <a:defRPr>
          <a:latin typeface="+mn-lt"/>
          <a:ea typeface="+mn-ea"/>
          <a:cs typeface="+mn-cs"/>
        </a:defRPr>
      </a:lvl7pPr>
      <a:lvl8pPr marL="2182033">
        <a:defRPr>
          <a:latin typeface="+mn-lt"/>
          <a:ea typeface="+mn-ea"/>
          <a:cs typeface="+mn-cs"/>
        </a:defRPr>
      </a:lvl8pPr>
      <a:lvl9pPr marL="249375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6137" y="523442"/>
            <a:ext cx="3706906" cy="2119346"/>
          </a:xfrm>
          <a:prstGeom prst="rect">
            <a:avLst/>
          </a:prstGeom>
        </p:spPr>
        <p:txBody>
          <a:bodyPr vert="horz" wrap="square" lIns="0" tIns="12556" rIns="0" bIns="0" rtlCol="0">
            <a:spAutoFit/>
          </a:bodyPr>
          <a:lstStyle/>
          <a:p>
            <a:pPr marL="7793" marR="3464" algn="ctr">
              <a:lnSpc>
                <a:spcPts val="6095"/>
              </a:lnSpc>
              <a:spcBef>
                <a:spcPts val="99"/>
              </a:spcBef>
            </a:pPr>
            <a:r>
              <a:rPr spc="-3" dirty="0"/>
              <a:t>Advance  Electronic</a:t>
            </a:r>
            <a:r>
              <a:rPr spc="-48" dirty="0"/>
              <a:t> </a:t>
            </a:r>
            <a:r>
              <a:rPr spc="-3" dirty="0"/>
              <a:t>I</a:t>
            </a:r>
          </a:p>
          <a:p>
            <a:pPr algn="ctr">
              <a:spcBef>
                <a:spcPts val="290"/>
              </a:spcBef>
            </a:pPr>
            <a:r>
              <a:rPr sz="3273" b="0" spc="-3" dirty="0">
                <a:latin typeface="Courier New"/>
                <a:cs typeface="Courier New"/>
              </a:rPr>
              <a:t>THIRD</a:t>
            </a:r>
            <a:r>
              <a:rPr sz="3273" b="0" spc="-34" dirty="0">
                <a:latin typeface="Courier New"/>
                <a:cs typeface="Courier New"/>
              </a:rPr>
              <a:t> </a:t>
            </a:r>
            <a:r>
              <a:rPr sz="3273" b="0" spc="-3" dirty="0">
                <a:latin typeface="Courier New"/>
                <a:cs typeface="Courier New"/>
              </a:rPr>
              <a:t>YEAR</a:t>
            </a:r>
            <a:endParaRPr sz="3273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13952" y="4375092"/>
            <a:ext cx="64077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8743" y="4375092"/>
            <a:ext cx="733425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</a:t>
            </a:r>
            <a:r>
              <a:rPr sz="818" spc="17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9934" y="4109648"/>
            <a:ext cx="2486891" cy="514663"/>
          </a:xfrm>
          <a:prstGeom prst="rect">
            <a:avLst/>
          </a:prstGeom>
        </p:spPr>
        <p:txBody>
          <a:bodyPr vert="horz" wrap="square" lIns="0" tIns="70139" rIns="0" bIns="0" rtlCol="0">
            <a:spAutoFit/>
          </a:bodyPr>
          <a:lstStyle/>
          <a:p>
            <a:pPr marL="41563" defTabSz="623438">
              <a:spcBef>
                <a:spcPts val="552"/>
              </a:spcBef>
            </a:pPr>
            <a:r>
              <a:rPr sz="784" b="1" i="1" spc="109" dirty="0">
                <a:solidFill>
                  <a:prstClr val="black"/>
                </a:solidFill>
                <a:latin typeface="Times New Roman"/>
                <a:cs typeface="Times New Roman"/>
              </a:rPr>
              <a:t>Main</a:t>
            </a:r>
            <a:r>
              <a:rPr sz="784" b="1" i="1" spc="4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784" b="1" i="1" spc="58" dirty="0">
                <a:solidFill>
                  <a:prstClr val="black"/>
                </a:solidFill>
                <a:latin typeface="Times New Roman"/>
                <a:cs typeface="Times New Roman"/>
              </a:rPr>
              <a:t>References:</a:t>
            </a:r>
            <a:endParaRPr sz="784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marL="164085" marR="3464" indent="-155859" defTabSz="623438">
              <a:lnSpc>
                <a:spcPts val="927"/>
              </a:lnSpc>
              <a:spcBef>
                <a:spcPts val="740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1- </a:t>
            </a:r>
            <a:r>
              <a:rPr sz="682" i="1" spc="99" dirty="0">
                <a:solidFill>
                  <a:prstClr val="black"/>
                </a:solidFill>
                <a:latin typeface="Times New Roman"/>
                <a:cs typeface="Times New Roman"/>
              </a:rPr>
              <a:t>Robert 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L.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Boylestad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72" dirty="0">
                <a:solidFill>
                  <a:prstClr val="black"/>
                </a:solidFill>
                <a:latin typeface="Times New Roman"/>
                <a:cs typeface="Times New Roman"/>
              </a:rPr>
              <a:t>Louis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Nashelsky</a:t>
            </a:r>
            <a:r>
              <a:rPr sz="818" spc="92" dirty="0">
                <a:solidFill>
                  <a:prstClr val="black"/>
                </a:solidFill>
                <a:latin typeface="Courier New"/>
                <a:cs typeface="Courier New"/>
              </a:rPr>
              <a:t>,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Circuit Theory</a:t>
            </a:r>
            <a:r>
              <a:rPr sz="818" spc="-10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59934" y="4607849"/>
            <a:ext cx="1805853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2-</a:t>
            </a:r>
            <a:r>
              <a:rPr sz="920" spc="-443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682" i="1" spc="102" dirty="0">
                <a:solidFill>
                  <a:prstClr val="black"/>
                </a:solidFill>
                <a:latin typeface="Times New Roman"/>
                <a:cs typeface="Times New Roman"/>
              </a:rPr>
              <a:t>Thomas</a:t>
            </a:r>
            <a:r>
              <a:rPr sz="682" i="1" spc="48" dirty="0">
                <a:solidFill>
                  <a:prstClr val="black"/>
                </a:solidFill>
                <a:latin typeface="Times New Roman"/>
                <a:cs typeface="Times New Roman"/>
              </a:rPr>
              <a:t> L.</a:t>
            </a:r>
            <a:r>
              <a:rPr sz="682" i="1" spc="51" dirty="0">
                <a:solidFill>
                  <a:prstClr val="black"/>
                </a:solidFill>
                <a:latin typeface="Times New Roman"/>
                <a:cs typeface="Times New Roman"/>
              </a:rPr>
              <a:t> </a:t>
            </a:r>
            <a:r>
              <a:rPr sz="682" i="1" spc="75" dirty="0">
                <a:solidFill>
                  <a:prstClr val="black"/>
                </a:solidFill>
                <a:latin typeface="Times New Roman"/>
                <a:cs typeface="Times New Roman"/>
              </a:rPr>
              <a:t>Floyd</a:t>
            </a:r>
            <a:r>
              <a:rPr sz="818" spc="75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14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 Electronic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3024" y="4621357"/>
            <a:ext cx="952933" cy="134612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Devices. CCV</a:t>
            </a:r>
            <a:r>
              <a:rPr sz="818" spc="-58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59934" y="4736696"/>
            <a:ext cx="4076267" cy="150758"/>
          </a:xfrm>
          <a:prstGeom prst="rect">
            <a:avLst/>
          </a:prstGeom>
        </p:spPr>
        <p:txBody>
          <a:bodyPr vert="horz" wrap="square" lIns="0" tIns="9092" rIns="0" bIns="0" rtlCol="0">
            <a:spAutoFit/>
          </a:bodyPr>
          <a:lstStyle/>
          <a:p>
            <a:pPr marL="8659" defTabSz="623438">
              <a:spcBef>
                <a:spcPts val="72"/>
              </a:spcBef>
            </a:pPr>
            <a:r>
              <a:rPr sz="920" dirty="0">
                <a:solidFill>
                  <a:prstClr val="black"/>
                </a:solidFill>
                <a:latin typeface="Courier New"/>
                <a:cs typeface="Courier New"/>
              </a:rPr>
              <a:t>3- </a:t>
            </a:r>
            <a:r>
              <a:rPr sz="682" i="1" spc="112" dirty="0">
                <a:solidFill>
                  <a:prstClr val="black"/>
                </a:solidFill>
                <a:latin typeface="Times New Roman"/>
                <a:cs typeface="Times New Roman"/>
              </a:rPr>
              <a:t>Adel </a:t>
            </a:r>
            <a:r>
              <a:rPr sz="682" i="1" spc="37" dirty="0">
                <a:solidFill>
                  <a:prstClr val="black"/>
                </a:solidFill>
                <a:latin typeface="Times New Roman"/>
                <a:cs typeface="Times New Roman"/>
              </a:rPr>
              <a:t>S. </a:t>
            </a:r>
            <a:r>
              <a:rPr sz="682" i="1" spc="92" dirty="0">
                <a:solidFill>
                  <a:prstClr val="black"/>
                </a:solidFill>
                <a:latin typeface="Times New Roman"/>
                <a:cs typeface="Times New Roman"/>
              </a:rPr>
              <a:t>Sedra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and </a:t>
            </a:r>
            <a:r>
              <a:rPr sz="682" i="1" spc="123" dirty="0">
                <a:solidFill>
                  <a:prstClr val="black"/>
                </a:solidFill>
                <a:latin typeface="Times New Roman"/>
                <a:cs typeface="Times New Roman"/>
              </a:rPr>
              <a:t>Kenneth </a:t>
            </a:r>
            <a:r>
              <a:rPr sz="682" i="1" spc="61" dirty="0">
                <a:solidFill>
                  <a:prstClr val="black"/>
                </a:solidFill>
                <a:latin typeface="Times New Roman"/>
                <a:cs typeface="Times New Roman"/>
              </a:rPr>
              <a:t>Carless </a:t>
            </a:r>
            <a:r>
              <a:rPr sz="682" i="1" spc="89" dirty="0">
                <a:solidFill>
                  <a:prstClr val="black"/>
                </a:solidFill>
                <a:latin typeface="Times New Roman"/>
                <a:cs typeface="Times New Roman"/>
              </a:rPr>
              <a:t>Smith</a:t>
            </a:r>
            <a:r>
              <a:rPr sz="818" spc="89" dirty="0">
                <a:solidFill>
                  <a:prstClr val="black"/>
                </a:solidFill>
                <a:latin typeface="Courier New"/>
                <a:cs typeface="Courier New"/>
              </a:rPr>
              <a:t>,</a:t>
            </a:r>
            <a:r>
              <a:rPr sz="818" spc="-337" dirty="0">
                <a:solidFill>
                  <a:prstClr val="black"/>
                </a:solidFill>
                <a:latin typeface="Courier New"/>
                <a:cs typeface="Courier New"/>
              </a:rPr>
              <a:t> </a:t>
            </a:r>
            <a:r>
              <a:rPr sz="818" dirty="0">
                <a:solidFill>
                  <a:prstClr val="black"/>
                </a:solidFill>
                <a:latin typeface="Courier New"/>
                <a:cs typeface="Courier New"/>
              </a:rPr>
              <a:t>“ </a:t>
            </a:r>
            <a:r>
              <a:rPr sz="818" spc="-3" dirty="0">
                <a:solidFill>
                  <a:prstClr val="black"/>
                </a:solidFill>
                <a:latin typeface="Courier New"/>
                <a:cs typeface="Courier New"/>
              </a:rPr>
              <a:t>Microelectronic circuits “.</a:t>
            </a:r>
            <a:endParaRPr sz="818">
              <a:solidFill>
                <a:prstClr val="black"/>
              </a:solidFill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21192" y="3466165"/>
            <a:ext cx="1349952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  <a:tabLst>
                <a:tab pos="748991" algn="l"/>
              </a:tabLst>
            </a:pPr>
            <a:r>
              <a:rPr sz="1227" b="1" i="1" spc="-27" dirty="0">
                <a:solidFill>
                  <a:prstClr val="black"/>
                </a:solidFill>
                <a:latin typeface="Arial"/>
                <a:cs typeface="Arial"/>
              </a:rPr>
              <a:t>Lecturer:	</a:t>
            </a:r>
            <a:r>
              <a:rPr sz="1227" b="1" i="1" spc="-136" dirty="0">
                <a:solidFill>
                  <a:prstClr val="black"/>
                </a:solidFill>
                <a:latin typeface="Arial"/>
                <a:cs typeface="Arial"/>
              </a:rPr>
              <a:t>Abbas</a:t>
            </a:r>
            <a:r>
              <a:rPr sz="1227" b="1" i="1" spc="17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227" b="1" i="1" spc="-99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66564" y="3466165"/>
            <a:ext cx="486208" cy="19757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defTabSz="623438">
              <a:spcBef>
                <a:spcPts val="68"/>
              </a:spcBef>
            </a:pPr>
            <a:r>
              <a:rPr sz="1227" b="1" i="1" spc="-184" dirty="0">
                <a:solidFill>
                  <a:prstClr val="black"/>
                </a:solidFill>
                <a:latin typeface="Arial"/>
                <a:cs typeface="Arial"/>
              </a:rPr>
              <a:t>Hameed</a:t>
            </a:r>
            <a:endParaRPr sz="1227">
              <a:solidFill>
                <a:prstClr val="black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6A1A4F-3307-4737-9698-B2495EE3E18E}"/>
              </a:ext>
            </a:extLst>
          </p:cNvPr>
          <p:cNvSpPr txBox="1"/>
          <p:nvPr/>
        </p:nvSpPr>
        <p:spPr>
          <a:xfrm>
            <a:off x="1333500" y="1066800"/>
            <a:ext cx="6477000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1500" dirty="0">
                <a:solidFill>
                  <a:srgbClr val="FFFF00"/>
                </a:solidFill>
              </a:rPr>
              <a:t>Review</a:t>
            </a:r>
          </a:p>
          <a:p>
            <a:pPr algn="ctr"/>
            <a:r>
              <a:rPr lang="en-US" sz="11500" dirty="0">
                <a:solidFill>
                  <a:srgbClr val="FFFF00"/>
                </a:solidFill>
              </a:rPr>
              <a:t>Lecture</a:t>
            </a:r>
            <a:endParaRPr lang="ar-IQ" sz="11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28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64F6AE-3ABB-43E2-8E73-D58474BDB15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305800" cy="5791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5870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4FC7B9-594D-4967-96F5-1658E34B9A3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9038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r>
              <a:rPr lang="en-US"/>
              <a:t>Electronic Devices and Circuit Theory 11th Ed., Robert L. Boylestad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E55F51-B8A1-4256-98F8-9C6A0BA74B7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077199" cy="58673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3806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2877</TotalTime>
  <Words>91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Office Theme</vt:lpstr>
      <vt:lpstr>1_Office Theme</vt:lpstr>
      <vt:lpstr>Advance  Electronic I THIRD YEAR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WiMAX</dc:title>
  <dc:creator>abbasw</dc:creator>
  <cp:lastModifiedBy>abbasw</cp:lastModifiedBy>
  <cp:revision>73</cp:revision>
  <dcterms:created xsi:type="dcterms:W3CDTF">2017-10-15T11:51:09Z</dcterms:created>
  <dcterms:modified xsi:type="dcterms:W3CDTF">2018-11-11T15:39:49Z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2017-10-15T00:00:00Z</vt:filetime>
  </property>
</Properties>
</file>